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72" r:id="rId4"/>
    <p:sldId id="274" r:id="rId5"/>
    <p:sldId id="275" r:id="rId6"/>
    <p:sldId id="276" r:id="rId7"/>
    <p:sldId id="259" r:id="rId8"/>
    <p:sldId id="260" r:id="rId9"/>
    <p:sldId id="262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104" d="100"/>
          <a:sy n="104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CE47F-84CC-4D0B-B34F-F755D4231D3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103A-6B0A-49EE-B3BD-2C84E3EEA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099A-359C-4260-AD8F-C39AD0E878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103A-6B0A-49EE-B3BD-2C84E3EEA5A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103A-6B0A-49EE-B3BD-2C84E3EEA5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9DCAF7-AC06-4A05-B8EA-438C3586A3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A45B-0335-42F9-B817-DE39B5586C2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CADE-0161-4902-AC4F-4E4199416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функционального состояния сосудистой стенки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Комплексное изучение и оценка при помощи различных инструментальных методов функционального состояния сосудистой стенки как на  уровне  аорты и крупных магистральных артерий  так и на периферии до  микроциркуляторного русла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Разработка и совершенствование новых методов оценки функционального состояния сосудистой стенки, научная поддержка в создании отечественных диагностических приборов, их клиническая апробация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81188"/>
            <a:ext cx="27368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2" name="Rectangle 2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Изучение вазомоторной функции эндотелия (ВФЭ).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Ультразвуковой </a:t>
            </a:r>
            <a:r>
              <a:rPr lang="ru-RU" sz="2000" b="1" dirty="0">
                <a:latin typeface="Times New Roman" pitchFamily="18" charset="0"/>
              </a:rPr>
              <a:t>метод оценки </a:t>
            </a:r>
            <a:r>
              <a:rPr lang="ru-RU" sz="2000" b="1" dirty="0" smtClean="0">
                <a:latin typeface="Times New Roman" pitchFamily="18" charset="0"/>
              </a:rPr>
              <a:t>по </a:t>
            </a:r>
            <a:r>
              <a:rPr lang="en-US" sz="2000" b="1" dirty="0" err="1" smtClean="0">
                <a:latin typeface="Times New Roman" pitchFamily="18" charset="0"/>
              </a:rPr>
              <a:t>Celermajer</a:t>
            </a:r>
            <a:r>
              <a:rPr lang="en-US" sz="2000" b="1" dirty="0" smtClean="0">
                <a:latin typeface="Times New Roman" pitchFamily="18" charset="0"/>
              </a:rPr>
              <a:t> D.S.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с применением технологии </a:t>
            </a:r>
            <a:r>
              <a:rPr lang="en-US" sz="2000" b="1" dirty="0" smtClean="0">
                <a:latin typeface="Times New Roman" pitchFamily="18" charset="0"/>
              </a:rPr>
              <a:t>echo-tracking</a:t>
            </a:r>
            <a:r>
              <a:rPr lang="ru-RU" sz="2000" b="1" dirty="0">
                <a:latin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</a:rPr>
              <a:t>аппарат </a:t>
            </a:r>
            <a:r>
              <a:rPr lang="en-US" sz="2000" b="1" dirty="0" err="1">
                <a:latin typeface="Times New Roman" pitchFamily="18" charset="0"/>
              </a:rPr>
              <a:t>Aloka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Prosound</a:t>
            </a:r>
            <a:r>
              <a:rPr lang="en-US" sz="2000" b="1" dirty="0">
                <a:latin typeface="Times New Roman" pitchFamily="18" charset="0"/>
              </a:rPr>
              <a:t> α</a:t>
            </a:r>
            <a:r>
              <a:rPr lang="ru-RU" sz="2000" b="1" dirty="0">
                <a:latin typeface="Times New Roman" pitchFamily="18" charset="0"/>
              </a:rPr>
              <a:t>7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380288" y="2708275"/>
            <a:ext cx="1655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latin typeface="Times New Roman" pitchFamily="18" charset="0"/>
              </a:rPr>
              <a:t>Кривая изменения диаметра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</a:rPr>
              <a:t>сосуда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180263" y="4714875"/>
            <a:ext cx="178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380288" y="3068638"/>
            <a:ext cx="1908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</a:rPr>
              <a:t>Кривая изменения</a:t>
            </a:r>
          </a:p>
          <a:p>
            <a:r>
              <a:rPr lang="ru-RU" sz="1200" b="1" dirty="0">
                <a:latin typeface="Times New Roman" pitchFamily="18" charset="0"/>
              </a:rPr>
              <a:t>скорости кровотока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380288" y="3429000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</a:rPr>
              <a:t>Кривая ЭКГ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700338" y="1268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411413" y="1268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380288" y="2492375"/>
            <a:ext cx="140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</a:rPr>
              <a:t>ЦДК в М-режиме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7308850" y="3284538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7235825" y="3284538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2987675" y="2636838"/>
            <a:ext cx="7921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900113" y="1700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891" name="Picture 27" descr="SNC00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16113"/>
            <a:ext cx="28082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8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221163"/>
            <a:ext cx="4032250" cy="693737"/>
          </a:xfrm>
          <a:prstGeom prst="rect">
            <a:avLst/>
          </a:prstGeom>
          <a:noFill/>
        </p:spPr>
      </p:pic>
      <p:pic>
        <p:nvPicPr>
          <p:cNvPr id="36901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157788"/>
            <a:ext cx="4105275" cy="996950"/>
          </a:xfrm>
          <a:prstGeom prst="rect">
            <a:avLst/>
          </a:prstGeom>
          <a:noFill/>
        </p:spPr>
      </p:pic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4500563" y="4076700"/>
            <a:ext cx="4787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Анализ  ВФЭ с помощью </a:t>
            </a:r>
            <a:r>
              <a:rPr lang="ru-RU" sz="1400" b="1" i="1">
                <a:latin typeface="Times New Roman" pitchFamily="18" charset="0"/>
              </a:rPr>
              <a:t>e</a:t>
            </a:r>
            <a:r>
              <a:rPr lang="ru-RU" sz="1400" b="1">
                <a:latin typeface="Times New Roman" pitchFamily="18" charset="0"/>
              </a:rPr>
              <a:t>TRACKING включает в себя:</a:t>
            </a:r>
          </a:p>
          <a:p>
            <a:endParaRPr lang="ru-RU" sz="1400" b="1">
              <a:latin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</a:rPr>
              <a:t>Измерение  вазодилатации с точностью 0,01 мм</a:t>
            </a:r>
            <a:r>
              <a:rPr lang="en-US" sz="1400" b="1">
                <a:latin typeface="Times New Roman" pitchFamily="18" charset="0"/>
              </a:rPr>
              <a:t>;</a:t>
            </a:r>
            <a:endParaRPr lang="ru-RU" sz="1400" b="1">
              <a:latin typeface="Times New Roman" pitchFamily="18" charset="0"/>
            </a:endParaRPr>
          </a:p>
          <a:p>
            <a:endParaRPr lang="ru-RU" sz="1400" b="1">
              <a:latin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</a:rPr>
              <a:t>Непрерывную запись и графическое отображение диаметра сосуда в ходе всего исследования</a:t>
            </a:r>
          </a:p>
          <a:p>
            <a:endParaRPr lang="ru-RU" sz="1400" b="1">
              <a:latin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</a:rPr>
              <a:t>Автоматический подсчёт параметров, таких как диаметр сосуда  и % ПЗВД</a:t>
            </a:r>
            <a:r>
              <a:rPr lang="en-US" sz="1400" b="1">
                <a:latin typeface="Times New Roman" pitchFamily="18" charset="0"/>
              </a:rPr>
              <a:t>.</a:t>
            </a:r>
            <a:endParaRPr lang="ru-RU" sz="1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6632"/>
            <a:ext cx="8136904" cy="79258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latin typeface="Times New Roman" pitchFamily="18" charset="0"/>
              </a:rPr>
              <a:t>Оценка ВФЭ при объёмной сфигмографии в пробе с реактивной </a:t>
            </a:r>
            <a:r>
              <a:rPr lang="ru-RU" sz="2000" b="1" dirty="0" err="1">
                <a:latin typeface="Times New Roman" pitchFamily="18" charset="0"/>
              </a:rPr>
              <a:t>постокклюзионной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гиперемией.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Аппарат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VaSera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1000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Fukuda Denshi,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Япония)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785225" cy="43195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>
                <a:latin typeface="Times New Roman" pitchFamily="18" charset="0"/>
              </a:rPr>
              <a:t>     </a:t>
            </a:r>
            <a:r>
              <a:rPr lang="ru-RU" sz="20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Сфигмограф </a:t>
            </a:r>
            <a:r>
              <a:rPr lang="en-US" sz="2000" b="1" dirty="0" err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Vasera</a:t>
            </a:r>
            <a:r>
              <a:rPr lang="en-US" sz="20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VS-1000</a:t>
            </a:r>
            <a:r>
              <a:rPr lang="ru-RU" sz="20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sz="20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Fukuda Denshi</a:t>
            </a:r>
            <a:r>
              <a:rPr lang="ru-RU" sz="20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pic>
        <p:nvPicPr>
          <p:cNvPr id="48132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4897437" cy="20796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019925" y="27813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cs typeface="Arial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919788" y="2363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cs typeface="Arial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50825" y="5734050"/>
            <a:ext cx="2233613" cy="93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39750" y="5949950"/>
            <a:ext cx="936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508625" y="1052513"/>
            <a:ext cx="3311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 </a:t>
            </a:r>
            <a:endParaRPr lang="ru-RU" b="1">
              <a:solidFill>
                <a:schemeClr val="folHlin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1258888" y="2924175"/>
            <a:ext cx="5048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627313" y="3141663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348038" y="32131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0" y="3789363"/>
            <a:ext cx="62277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  <a:cs typeface="Arial" charset="0"/>
              </a:rPr>
              <a:t>1-2- манжеты для регистрации сфигмограмм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0" y="4076700"/>
            <a:ext cx="4500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  <a:cs typeface="Arial" charset="0"/>
              </a:rPr>
              <a:t>3 - </a:t>
            </a:r>
            <a:r>
              <a:rPr lang="ru-RU" sz="1800" b="1" dirty="0" err="1">
                <a:latin typeface="Times New Roman" pitchFamily="18" charset="0"/>
                <a:cs typeface="Arial" charset="0"/>
              </a:rPr>
              <a:t>окклюзионная</a:t>
            </a:r>
            <a:r>
              <a:rPr lang="ru-RU" sz="1800" b="1" dirty="0">
                <a:latin typeface="Times New Roman" pitchFamily="18" charset="0"/>
                <a:cs typeface="Arial" charset="0"/>
              </a:rPr>
              <a:t> манжета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179388" y="5805488"/>
            <a:ext cx="2089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ru-RU" b="1">
              <a:latin typeface="Times New Roman" pitchFamily="18" charset="0"/>
              <a:cs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1835150" y="2205038"/>
            <a:ext cx="792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1763713" y="2060575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 </a:t>
            </a:r>
            <a:endParaRPr lang="ru-RU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78" name="Text Box 50"/>
          <p:cNvSpPr txBox="1">
            <a:spLocks noChangeArrowheads="1"/>
          </p:cNvSpPr>
          <p:nvPr/>
        </p:nvSpPr>
        <p:spPr bwMode="auto">
          <a:xfrm>
            <a:off x="6011863" y="4005263"/>
            <a:ext cx="2520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2400" b="1">
              <a:solidFill>
                <a:schemeClr val="folHlin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8181" name="Picture 53" descr="TMP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41438"/>
            <a:ext cx="27892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83" name="Text Box 55"/>
          <p:cNvSpPr txBox="1">
            <a:spLocks noChangeArrowheads="1"/>
          </p:cNvSpPr>
          <p:nvPr/>
        </p:nvSpPr>
        <p:spPr bwMode="auto">
          <a:xfrm>
            <a:off x="5183188" y="5013325"/>
            <a:ext cx="39608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Патент№2428924 </a:t>
            </a:r>
            <a:r>
              <a:rPr lang="ru-RU" sz="1800" b="1" dirty="0">
                <a:latin typeface="Times New Roman" pitchFamily="18" charset="0"/>
              </a:rPr>
              <a:t>«Способ оценки вазомоторной функции эндотелия с применением объёмной сфигмографии» </a:t>
            </a:r>
            <a:endParaRPr lang="ru-RU" sz="1800" b="1" dirty="0"/>
          </a:p>
          <a:p>
            <a:pPr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</a:rPr>
              <a:t>авторы- Рогоза А.Н., </a:t>
            </a:r>
            <a:r>
              <a:rPr lang="ru-RU" sz="1800" b="1" dirty="0" err="1">
                <a:latin typeface="Times New Roman" pitchFamily="18" charset="0"/>
              </a:rPr>
              <a:t>Заирова</a:t>
            </a:r>
            <a:r>
              <a:rPr lang="ru-RU" sz="1800" b="1" dirty="0">
                <a:latin typeface="Times New Roman" pitchFamily="18" charset="0"/>
              </a:rPr>
              <a:t> А.Р., Ощепкова Е.В.</a:t>
            </a:r>
          </a:p>
        </p:txBody>
      </p:sp>
      <p:sp>
        <p:nvSpPr>
          <p:cNvPr id="48184" name="Text Box 56"/>
          <p:cNvSpPr txBox="1">
            <a:spLocks noChangeArrowheads="1"/>
          </p:cNvSpPr>
          <p:nvPr/>
        </p:nvSpPr>
        <p:spPr bwMode="auto">
          <a:xfrm>
            <a:off x="323850" y="4941168"/>
            <a:ext cx="4752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Метод удобен и прост в применении, хорошо зарекомендовал себя при массовых обследованиях населения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64096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Оценка ВФЭ при пальцевой </a:t>
            </a:r>
            <a:r>
              <a:rPr lang="ru-RU" sz="2000" b="1" dirty="0" err="1">
                <a:latin typeface="Times New Roman" pitchFamily="18" charset="0"/>
              </a:rPr>
              <a:t>фотоплетизмографии</a:t>
            </a:r>
            <a:r>
              <a:rPr lang="ru-RU" sz="2000" b="1" dirty="0">
                <a:latin typeface="Times New Roman" pitchFamily="18" charset="0"/>
              </a:rPr>
              <a:t>  в пробе с реактивной </a:t>
            </a:r>
            <a:r>
              <a:rPr lang="ru-RU" sz="2000" b="1" dirty="0" err="1">
                <a:latin typeface="Times New Roman" pitchFamily="18" charset="0"/>
              </a:rPr>
              <a:t>постокклюзионной</a:t>
            </a:r>
            <a:r>
              <a:rPr lang="ru-RU" sz="2000" b="1" dirty="0">
                <a:latin typeface="Times New Roman" pitchFamily="18" charset="0"/>
              </a:rPr>
              <a:t> гиперемией, прибор АПК «Ангиоскан-01»</a:t>
            </a:r>
          </a:p>
        </p:txBody>
      </p:sp>
      <p:pic>
        <p:nvPicPr>
          <p:cNvPr id="50180" name="Picture 4" descr="&amp;pcy;&amp;rcy;&amp;ocy;&amp;fcy;&amp;iecy;&amp;scy;&amp;scy;&amp;icy;&amp;ocy;&amp;ncy;&amp;acy;&amp;lcy;&amp;softcy;&amp;ncy;&amp;ycy;&amp;jcy; &amp;dcy;&amp;icy;&amp;acy;&amp;gcy;&amp;ncy;&amp;ocy;&amp;scy;&amp;tcy;&amp;icy;&amp;chcy;&amp;iecy;&amp;scy;&amp;kcy;&amp;icy;&amp;jcy; &amp;kcy;&amp;ocy;&amp;mcy;&amp;pcy;&amp;lcy;&amp;iecy;&amp;kcy;&amp;scy; &amp;dcy;&amp;lcy;&amp;yacy; &amp;ocy;&amp;tscy;&amp;iecy;&amp;ncy;&amp;kcy;&amp;icy; &amp;acy;&amp;rcy;&amp;tcy;&amp;iecy;&amp;rcy;&amp;icy;&amp;acy;&amp;lcy;&amp;softcy;&amp;ncy;&amp;ocy;&amp;jcy; &amp;fcy;&amp;ucy;&amp;ncy;&amp;kcy;&amp;tscy;&amp;icy;&amp;icy;, &amp;Acy;&amp;ncy;&amp;gcy;&amp;icy;&amp;ocy;&amp;Scy;&amp;kcy;&amp;acy;&amp;ncy;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44675"/>
            <a:ext cx="2879725" cy="2139950"/>
          </a:xfrm>
          <a:noFill/>
          <a:ln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356100" y="1484784"/>
            <a:ext cx="47879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Оценка ВФЭ: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latin typeface="Times New Roman" pitchFamily="18" charset="0"/>
              </a:rPr>
              <a:t>магистральных артерий по показателю «индекс окклюзии по </a:t>
            </a:r>
            <a:r>
              <a:rPr lang="ru-RU" b="1" dirty="0" smtClean="0">
                <a:latin typeface="Times New Roman" pitchFamily="18" charset="0"/>
              </a:rPr>
              <a:t>фазовому сдвигу»</a:t>
            </a:r>
            <a:endParaRPr lang="ru-RU" b="1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latin typeface="Times New Roman" pitchFamily="18" charset="0"/>
              </a:rPr>
              <a:t>артерий микроциркуляторного русла по показателю «индекс окклюзии по амплитуде</a:t>
            </a:r>
            <a:r>
              <a:rPr lang="ru-RU" b="1" dirty="0" smtClean="0">
                <a:latin typeface="Times New Roman" pitchFamily="18" charset="0"/>
              </a:rPr>
              <a:t>»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Дополнительные возможности: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1.Контурный </a:t>
            </a:r>
            <a:r>
              <a:rPr lang="ru-RU" b="1" dirty="0">
                <a:latin typeface="Times New Roman" pitchFamily="18" charset="0"/>
              </a:rPr>
              <a:t>анализ пульсовой волны :</a:t>
            </a:r>
          </a:p>
          <a:p>
            <a:pPr marL="342900" indent="-342900">
              <a:spcBef>
                <a:spcPct val="50000"/>
              </a:spcBef>
            </a:pPr>
            <a:r>
              <a:rPr lang="ru-RU" sz="1800" dirty="0"/>
              <a:t> </a:t>
            </a:r>
            <a:r>
              <a:rPr lang="ru-RU" sz="1600" b="1" dirty="0">
                <a:latin typeface="Times New Roman" pitchFamily="18" charset="0"/>
              </a:rPr>
              <a:t>индекс </a:t>
            </a:r>
            <a:r>
              <a:rPr lang="ru-RU" sz="1600" b="1" dirty="0" smtClean="0">
                <a:latin typeface="Times New Roman" pitchFamily="18" charset="0"/>
              </a:rPr>
              <a:t>аугментации</a:t>
            </a:r>
            <a:endParaRPr lang="ru-RU" sz="1600" b="1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 индекс жёсткости, индекс </a:t>
            </a:r>
            <a:r>
              <a:rPr lang="ru-RU" sz="1600" b="1" dirty="0" smtClean="0">
                <a:latin typeface="Times New Roman" pitchFamily="18" charset="0"/>
              </a:rPr>
              <a:t>отражения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 dirty="0" smtClean="0">
                <a:latin typeface="Times New Roman" pitchFamily="18" charset="0"/>
              </a:rPr>
              <a:t>2. Насыщение крови </a:t>
            </a:r>
            <a:r>
              <a:rPr lang="ru-RU" sz="1600" b="1" dirty="0" smtClean="0">
                <a:latin typeface="Times New Roman" pitchFamily="18" charset="0"/>
              </a:rPr>
              <a:t>кислородом- индекс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</a:rPr>
              <a:t>сатурации</a:t>
            </a:r>
            <a:endParaRPr lang="ru-RU" sz="1600" b="1" dirty="0" smtClean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1600" b="1" dirty="0" smtClean="0">
                <a:latin typeface="Times New Roman" pitchFamily="18" charset="0"/>
              </a:rPr>
              <a:t>3. Индекс стресса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50825" y="4076700"/>
            <a:ext cx="4176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Профессиональный «Ангиоскан-01»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:</a:t>
            </a:r>
            <a:endParaRPr lang="ru-RU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41277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артериальной жесткости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вазомоторной функции эндотелия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 параметров центральной  и периферической гемодинамики (центральное «аортальное» давление, показатели  отраженной волны-  центральный и периферический индекс аугментации; баланс АД  на 4-х конечностях,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лодыжечно-плечевой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индекс  САД)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показателей  «сосудистого возраста», выявление признаков «раннего сосудистого старения»</a:t>
            </a: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Комплексное изучение </a:t>
            </a:r>
            <a:r>
              <a:rPr lang="en-US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 оценка артериальной жесткости</a:t>
            </a:r>
            <a:endParaRPr lang="ru-RU" sz="3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25689"/>
            <a:ext cx="7776864" cy="588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Изучение региональной артериальной жесткости</a:t>
            </a:r>
            <a:endParaRPr lang="en-US" b="1" dirty="0" smtClean="0">
              <a:solidFill>
                <a:schemeClr val="accent5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1.  Изучение суммарной жёсткости аорты и магистральных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артерий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Методы: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объёмная сфигмография - аппарат </a:t>
            </a:r>
            <a:r>
              <a:rPr lang="en-US" b="1" dirty="0" err="1" smtClean="0">
                <a:latin typeface="Times New Roman" pitchFamily="18" charset="0"/>
              </a:rPr>
              <a:t>VaSera</a:t>
            </a:r>
            <a:r>
              <a:rPr lang="ru-RU" b="1" dirty="0" smtClean="0">
                <a:latin typeface="Times New Roman" pitchFamily="18" charset="0"/>
              </a:rPr>
              <a:t> 1000, </a:t>
            </a:r>
            <a:r>
              <a:rPr lang="en-US" b="1" dirty="0" smtClean="0">
                <a:latin typeface="Times New Roman" pitchFamily="18" charset="0"/>
              </a:rPr>
              <a:t>Fukuda Denshi</a:t>
            </a:r>
            <a:r>
              <a:rPr lang="ru-RU" b="1" dirty="0" smtClean="0">
                <a:latin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err="1" smtClean="0">
                <a:latin typeface="Times New Roman" pitchFamily="18" charset="0"/>
              </a:rPr>
              <a:t>аппланационная</a:t>
            </a:r>
            <a:r>
              <a:rPr lang="ru-RU" b="1" dirty="0" smtClean="0">
                <a:latin typeface="Times New Roman" pitchFamily="18" charset="0"/>
              </a:rPr>
              <a:t> тонометрия-аппарат </a:t>
            </a:r>
            <a:r>
              <a:rPr lang="en-US" b="1" dirty="0" err="1" smtClean="0">
                <a:latin typeface="Times New Roman" pitchFamily="18" charset="0"/>
              </a:rPr>
              <a:t>SphygmoCor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</a:rPr>
              <a:t>AtCor</a:t>
            </a: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</a:rPr>
              <a:t>Изучение показателей контурного анализа пульсовой волны периферических артерий и </a:t>
            </a:r>
            <a:r>
              <a:rPr lang="ru-RU" b="1" dirty="0" err="1" smtClean="0">
                <a:latin typeface="Times New Roman" pitchFamily="18" charset="0"/>
              </a:rPr>
              <a:t>артериол</a:t>
            </a: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Метод: пальцевая </a:t>
            </a:r>
            <a:r>
              <a:rPr lang="ru-RU" b="1" dirty="0" err="1" smtClean="0">
                <a:latin typeface="Times New Roman" pitchFamily="18" charset="0"/>
              </a:rPr>
              <a:t>фотоплетизмография</a:t>
            </a:r>
            <a:r>
              <a:rPr lang="ru-RU" b="1" dirty="0" smtClean="0">
                <a:latin typeface="Times New Roman" pitchFamily="18" charset="0"/>
              </a:rPr>
              <a:t>- аппарат АПК </a:t>
            </a:r>
            <a:r>
              <a:rPr lang="ru-RU" b="1" dirty="0" err="1" smtClean="0">
                <a:latin typeface="Times New Roman" pitchFamily="18" charset="0"/>
              </a:rPr>
              <a:t>Ангоскан</a:t>
            </a:r>
            <a:r>
              <a:rPr lang="ru-RU" b="1" dirty="0" smtClean="0">
                <a:latin typeface="Times New Roman" pitchFamily="18" charset="0"/>
              </a:rPr>
              <a:t>- 01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Изучение локальной артериальной жёсткости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</a:rPr>
              <a:t>сосудов различного типа ( мышечно-эластического, мышечного)</a:t>
            </a: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Метод – ультразвуковое исследование с применением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технологии </a:t>
            </a:r>
            <a:r>
              <a:rPr lang="en-US" b="1" dirty="0" smtClean="0">
                <a:latin typeface="Times New Roman" pitchFamily="18" charset="0"/>
              </a:rPr>
              <a:t>echo-tracking</a:t>
            </a:r>
            <a:r>
              <a:rPr lang="ru-RU" b="1" dirty="0" smtClean="0">
                <a:latin typeface="Times New Roman" pitchFamily="18" charset="0"/>
              </a:rPr>
              <a:t> , аппарат </a:t>
            </a:r>
            <a:r>
              <a:rPr lang="en-US" b="1" dirty="0" err="1" smtClean="0">
                <a:latin typeface="Times New Roman" pitchFamily="18" charset="0"/>
              </a:rPr>
              <a:t>Aloka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Prosound</a:t>
            </a:r>
            <a:r>
              <a:rPr lang="en-US" b="1" dirty="0" smtClean="0">
                <a:latin typeface="Times New Roman" pitchFamily="18" charset="0"/>
              </a:rPr>
              <a:t> α</a:t>
            </a:r>
            <a:r>
              <a:rPr lang="ru-RU" b="1" dirty="0" smtClean="0">
                <a:latin typeface="Times New Roman" pitchFamily="18" charset="0"/>
              </a:rPr>
              <a:t>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Суточное </a:t>
            </a:r>
            <a:r>
              <a:rPr lang="ru-RU" b="1" dirty="0" err="1" smtClean="0">
                <a:solidFill>
                  <a:schemeClr val="accent5"/>
                </a:solidFill>
                <a:latin typeface="Times New Roman" pitchFamily="18" charset="0"/>
              </a:rPr>
              <a:t>мониторирование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 показателей артериальной жесткости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Метод-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суточное </a:t>
            </a:r>
            <a:r>
              <a:rPr lang="ru-RU" b="1" dirty="0" err="1" smtClean="0">
                <a:latin typeface="Times New Roman" pitchFamily="18" charset="0"/>
              </a:rPr>
              <a:t>мониторирование</a:t>
            </a:r>
            <a:r>
              <a:rPr lang="ru-RU" b="1" dirty="0" smtClean="0">
                <a:latin typeface="Times New Roman" pitchFamily="18" charset="0"/>
              </a:rPr>
              <a:t> АД с технологией </a:t>
            </a:r>
            <a:r>
              <a:rPr lang="en-US" b="1" dirty="0" err="1" smtClean="0">
                <a:latin typeface="Times New Roman" pitchFamily="18" charset="0"/>
              </a:rPr>
              <a:t>Vasotens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</a:rPr>
              <a:t>BPLab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«Петр Телегин»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5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>
              <a:solidFill>
                <a:schemeClr val="accent5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Комплексное изучение </a:t>
            </a:r>
            <a:r>
              <a:rPr lang="en-US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 оценка вазомоторной функции эндотелия (ВФЭ)</a:t>
            </a:r>
            <a:endParaRPr lang="ru-RU" sz="3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99241"/>
            <a:ext cx="7056784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</a:rPr>
              <a:t>Изучение ВФЭ магистральных артерий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Методы: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</a:rPr>
              <a:t> ультразвуковой метод по </a:t>
            </a:r>
            <a:r>
              <a:rPr lang="en-US" b="1" dirty="0" err="1" smtClean="0">
                <a:latin typeface="Times New Roman" pitchFamily="18" charset="0"/>
              </a:rPr>
              <a:t>Celermajer</a:t>
            </a:r>
            <a:r>
              <a:rPr lang="en-US" b="1" dirty="0" smtClean="0">
                <a:latin typeface="Times New Roman" pitchFamily="18" charset="0"/>
              </a:rPr>
              <a:t> D.S. c </a:t>
            </a:r>
            <a:r>
              <a:rPr lang="ru-RU" b="1" dirty="0" smtClean="0">
                <a:latin typeface="Times New Roman" pitchFamily="18" charset="0"/>
              </a:rPr>
              <a:t>применением технологии </a:t>
            </a:r>
            <a:r>
              <a:rPr lang="en-US" b="1" dirty="0" smtClean="0">
                <a:latin typeface="Times New Roman" pitchFamily="18" charset="0"/>
              </a:rPr>
              <a:t>echo-tracking</a:t>
            </a:r>
            <a:r>
              <a:rPr lang="ru-RU" b="1" dirty="0" smtClean="0">
                <a:latin typeface="Times New Roman" pitchFamily="18" charset="0"/>
              </a:rPr>
              <a:t>, аппарат </a:t>
            </a:r>
            <a:r>
              <a:rPr lang="en-US" b="1" dirty="0" err="1" smtClean="0">
                <a:latin typeface="Times New Roman" pitchFamily="18" charset="0"/>
              </a:rPr>
              <a:t>Aloka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Prosound</a:t>
            </a:r>
            <a:r>
              <a:rPr lang="en-US" b="1" dirty="0" smtClean="0">
                <a:latin typeface="Times New Roman" pitchFamily="18" charset="0"/>
              </a:rPr>
              <a:t> α</a:t>
            </a:r>
            <a:r>
              <a:rPr lang="ru-RU" b="1" dirty="0" smtClean="0">
                <a:latin typeface="Times New Roman" pitchFamily="18" charset="0"/>
              </a:rPr>
              <a:t>7</a:t>
            </a:r>
            <a:endParaRPr lang="en-US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</a:rPr>
              <a:t>объёмная сфигмография в пробе с реактивной гиперемией,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     аппарат </a:t>
            </a:r>
            <a:r>
              <a:rPr lang="en-US" b="1" dirty="0" err="1" smtClean="0">
                <a:latin typeface="Times New Roman" pitchFamily="18" charset="0"/>
              </a:rPr>
              <a:t>VaSera</a:t>
            </a:r>
            <a:r>
              <a:rPr lang="ru-RU" b="1" dirty="0" smtClean="0">
                <a:latin typeface="Times New Roman" pitchFamily="18" charset="0"/>
              </a:rPr>
              <a:t> 1000, </a:t>
            </a:r>
            <a:r>
              <a:rPr lang="en-US" b="1" dirty="0" smtClean="0">
                <a:latin typeface="Times New Roman" pitchFamily="18" charset="0"/>
              </a:rPr>
              <a:t>Fukuda Denshi</a:t>
            </a: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</a:rPr>
              <a:t>Изучение ВФЭ артерий микроциркуляторного  русла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Метод: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1. пальцевая </a:t>
            </a:r>
            <a:r>
              <a:rPr lang="ru-RU" b="1" dirty="0" err="1" smtClean="0">
                <a:latin typeface="Times New Roman" pitchFamily="18" charset="0"/>
              </a:rPr>
              <a:t>фотоплетизмография</a:t>
            </a:r>
            <a:r>
              <a:rPr lang="ru-RU" b="1" dirty="0" smtClean="0">
                <a:latin typeface="Times New Roman" pitchFamily="18" charset="0"/>
              </a:rPr>
              <a:t> в пробе с реактивной гиперемией, прибор АПК «Ангиоскан-01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Комплексное изучение показателей центральной   и периферической  гемодинамики</a:t>
            </a:r>
            <a:endParaRPr lang="ru-RU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556792"/>
            <a:ext cx="74168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Изучение показателей центральной гемодинамики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r>
              <a:rPr lang="ru-RU" sz="2000" b="1" dirty="0" err="1" smtClean="0">
                <a:latin typeface="Times New Roman" pitchFamily="18" charset="0"/>
              </a:rPr>
              <a:t>аппланационная</a:t>
            </a:r>
            <a:r>
              <a:rPr lang="ru-RU" sz="2000" b="1" dirty="0" smtClean="0">
                <a:latin typeface="Times New Roman" pitchFamily="18" charset="0"/>
              </a:rPr>
              <a:t> тонометрия-аппарат </a:t>
            </a:r>
            <a:r>
              <a:rPr lang="en-US" sz="2000" b="1" dirty="0" err="1" smtClean="0">
                <a:latin typeface="Times New Roman" pitchFamily="18" charset="0"/>
              </a:rPr>
              <a:t>SphygmoCor</a:t>
            </a:r>
            <a:r>
              <a:rPr lang="ru-RU" sz="2000" b="1" dirty="0" smtClean="0">
                <a:latin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</a:rPr>
              <a:t>AtCor</a:t>
            </a:r>
            <a:endParaRPr lang="ru-RU" sz="2000" b="1" dirty="0" smtClean="0">
              <a:latin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(центральное «аортальное» давление, центральный индекс аугментации)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ультразвукове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исследование- аппарат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Aloka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центральный индекс аугментации)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Изучение показателей периферической гемодинамики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объемная сфигмография –аппарат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VaSera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1000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баланс АД на  4-х конечностях,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лодыжечно-плечевой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индекс САД, периферический индекс аугментации)</a:t>
            </a:r>
          </a:p>
          <a:p>
            <a:r>
              <a:rPr lang="ru-RU" sz="2000" b="1" dirty="0" smtClean="0">
                <a:latin typeface="Times New Roman" pitchFamily="18" charset="0"/>
              </a:rPr>
              <a:t>пальцевая </a:t>
            </a:r>
            <a:r>
              <a:rPr lang="ru-RU" sz="2000" b="1" dirty="0" err="1" smtClean="0">
                <a:latin typeface="Times New Roman" pitchFamily="18" charset="0"/>
              </a:rPr>
              <a:t>фотоплетизмография</a:t>
            </a:r>
            <a:r>
              <a:rPr lang="ru-RU" sz="2000" b="1" dirty="0" smtClean="0">
                <a:latin typeface="Times New Roman" pitchFamily="18" charset="0"/>
              </a:rPr>
              <a:t>- аппарат АПК </a:t>
            </a:r>
            <a:r>
              <a:rPr lang="ru-RU" sz="2000" b="1" dirty="0" err="1" smtClean="0">
                <a:latin typeface="Times New Roman" pitchFamily="18" charset="0"/>
              </a:rPr>
              <a:t>Ангиоскан</a:t>
            </a:r>
            <a:r>
              <a:rPr lang="ru-RU" sz="2000" b="1" dirty="0" smtClean="0">
                <a:latin typeface="Times New Roman" pitchFamily="18" charset="0"/>
              </a:rPr>
              <a:t>- 01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(периферический индекс жесткости, индекс отражения, индекс аугментации)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Комплексное изучение показателей «сосудистого возраста»</a:t>
            </a:r>
            <a:endParaRPr lang="ru-RU" sz="3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Изучение «сосудистого возраста» крупных магистральных артерий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</a:rPr>
              <a:t>аппланационная</a:t>
            </a:r>
            <a:r>
              <a:rPr lang="ru-RU" sz="2000" b="1" dirty="0" smtClean="0">
                <a:latin typeface="Times New Roman" pitchFamily="18" charset="0"/>
              </a:rPr>
              <a:t> тонометрия-аппарат </a:t>
            </a:r>
            <a:r>
              <a:rPr lang="en-US" sz="2000" b="1" dirty="0" err="1" smtClean="0">
                <a:latin typeface="Times New Roman" pitchFamily="18" charset="0"/>
              </a:rPr>
              <a:t>SphygmoCor</a:t>
            </a:r>
            <a:r>
              <a:rPr lang="ru-RU" sz="2000" b="1" dirty="0" smtClean="0">
                <a:latin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</a:rPr>
              <a:t>AtCor</a:t>
            </a:r>
            <a:endParaRPr lang="ru-RU" sz="2000" b="1" dirty="0" smtClean="0">
              <a:latin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СПВ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каротидно-феморальная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объемная сфигмография- аппарат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VaSera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1000 (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СПВ-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лодыжечно-плечевая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индекс жесткости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CAVI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«сосудистый возраст»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Изучение «сосудистого возраста</a:t>
            </a:r>
            <a:r>
              <a:rPr lang="ru-RU" sz="2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» периферических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артерий и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артериол</a:t>
            </a:r>
            <a:endParaRPr lang="ru-RU" sz="20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Методы: </a:t>
            </a:r>
            <a:r>
              <a:rPr lang="ru-RU" sz="2000" b="1" dirty="0" smtClean="0">
                <a:latin typeface="Times New Roman" pitchFamily="18" charset="0"/>
              </a:rPr>
              <a:t>пальцевая </a:t>
            </a:r>
            <a:r>
              <a:rPr lang="ru-RU" sz="2000" b="1" dirty="0" err="1" smtClean="0">
                <a:latin typeface="Times New Roman" pitchFamily="18" charset="0"/>
              </a:rPr>
              <a:t>фотоплетизмография</a:t>
            </a:r>
            <a:r>
              <a:rPr lang="ru-RU" sz="2000" b="1" dirty="0" smtClean="0">
                <a:latin typeface="Times New Roman" pitchFamily="18" charset="0"/>
              </a:rPr>
              <a:t>- аппарат АПК </a:t>
            </a:r>
            <a:r>
              <a:rPr lang="ru-RU" sz="2000" b="1" dirty="0" err="1" smtClean="0">
                <a:latin typeface="Times New Roman" pitchFamily="18" charset="0"/>
              </a:rPr>
              <a:t>Ангиоскан</a:t>
            </a:r>
            <a:r>
              <a:rPr lang="ru-RU" sz="2000" b="1" dirty="0" smtClean="0">
                <a:latin typeface="Times New Roman" pitchFamily="18" charset="0"/>
              </a:rPr>
              <a:t>- 01 ( «сосудистый возраст»)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418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региональной артериальной жесткости. Метод - объемная сфигмография. Аппарат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VaSera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1000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Fukuda Denshi,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Япония)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vasera.ru/assets/gallery/1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20" y="836712"/>
            <a:ext cx="2455690" cy="1728192"/>
          </a:xfrm>
          <a:prstGeom prst="rect">
            <a:avLst/>
          </a:prstGeom>
          <a:noFill/>
        </p:spPr>
      </p:pic>
      <p:pic>
        <p:nvPicPr>
          <p:cNvPr id="18436" name="Picture 4" descr="http://l.120-bal.ru/pars_docs/refs/19/18081/18081_html_m3cb3b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894" y="908720"/>
            <a:ext cx="1505379" cy="194421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18438" name="AutoShape 6" descr="https://openi.nlm.nih.gov/imgs/512/218/3166915/PMC3166915_1471-2261-11-51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openi.nlm.nih.gov/imgs/512/218/3166915/PMC3166915_1471-2261-11-51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openi.nlm.nih.gov/imgs/512/218/3166915/PMC3166915_1471-2261-11-51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openi.nlm.nih.gov/imgs/512/218/3166915/PMC3166915_1471-2261-11-51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http://heal-cardio.ru/wp-content/uploads/2016/7/sertifikacionnyj-cikl-po-kardiologii-moskva_1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2770611" cy="235194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08720"/>
            <a:ext cx="2501971" cy="190471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356992"/>
            <a:ext cx="2891121" cy="158417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356992"/>
            <a:ext cx="1853181" cy="158417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43808" y="5085184"/>
            <a:ext cx="5976664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Результаты исследования на встроенном термопринтере:  кривая ЭКГ, ФКГ, сфигмограммы с правого и левого плеча, с правой и левой лодыжки, показатели АД на конечностях, ЛПИ справа и слева,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индекс артериальной жесткости </a:t>
            </a:r>
            <a:r>
              <a:rPr lang="en-US" b="1" dirty="0" smtClean="0">
                <a:solidFill>
                  <a:schemeClr val="tx1"/>
                </a:solidFill>
              </a:rPr>
              <a:t>CAVI</a:t>
            </a:r>
            <a:r>
              <a:rPr lang="ru-RU" b="1" dirty="0" smtClean="0">
                <a:solidFill>
                  <a:schemeClr val="tx1"/>
                </a:solidFill>
              </a:rPr>
              <a:t>, «сосудистый возраст»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региональной артериальной жесткости. Метод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аппланационная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тонометрия. Аппарат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SphygmoCor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AtCor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888432" cy="211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32040" y="242088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«Золотой стандарт»  - оценка   жесткости аорты по показателю скорость пульсовой волны (СПВ) на участке сонная - бедренная артерии 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каротидно-феморальная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3597406" cy="19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79512" y="328498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центрального (аортального) АД  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показателя отраженной волны - центрального индекса  аугментации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AIx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4373504" cy="21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064896" cy="5760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Изучение  </a:t>
            </a:r>
            <a:r>
              <a:rPr lang="ru-RU" sz="2000" b="1" dirty="0">
                <a:latin typeface="Times New Roman" pitchFamily="18" charset="0"/>
              </a:rPr>
              <a:t>локальной артериальной </a:t>
            </a:r>
            <a:r>
              <a:rPr lang="ru-RU" sz="2000" b="1" dirty="0" smtClean="0">
                <a:latin typeface="Times New Roman" pitchFamily="18" charset="0"/>
              </a:rPr>
              <a:t>жёсткости. Метод -  ультразвуковое </a:t>
            </a:r>
            <a:r>
              <a:rPr lang="ru-RU" sz="2000" b="1" dirty="0" err="1" smtClean="0">
                <a:latin typeface="Times New Roman" pitchFamily="18" charset="0"/>
              </a:rPr>
              <a:t>иссследование</a:t>
            </a:r>
            <a:r>
              <a:rPr lang="ru-RU" sz="2000" b="1" dirty="0" smtClean="0">
                <a:latin typeface="Times New Roman" pitchFamily="18" charset="0"/>
              </a:rPr>
              <a:t> с </a:t>
            </a:r>
            <a:r>
              <a:rPr lang="ru-RU" sz="2000" b="1" dirty="0">
                <a:latin typeface="Times New Roman" pitchFamily="18" charset="0"/>
              </a:rPr>
              <a:t>применением </a:t>
            </a:r>
            <a:r>
              <a:rPr lang="ru-RU" sz="2000" b="1" dirty="0" smtClean="0">
                <a:latin typeface="Times New Roman" pitchFamily="18" charset="0"/>
              </a:rPr>
              <a:t>технологии </a:t>
            </a:r>
            <a:r>
              <a:rPr lang="en-US" sz="2000" b="1" dirty="0">
                <a:latin typeface="Times New Roman" pitchFamily="18" charset="0"/>
              </a:rPr>
              <a:t>echo-tracking</a:t>
            </a:r>
            <a:r>
              <a:rPr lang="ru-RU" sz="2000" b="1" dirty="0">
                <a:latin typeface="Times New Roman" pitchFamily="18" charset="0"/>
              </a:rPr>
              <a:t>, аппарат </a:t>
            </a:r>
            <a:r>
              <a:rPr lang="en-US" sz="2000" b="1" dirty="0" err="1">
                <a:latin typeface="Times New Roman" pitchFamily="18" charset="0"/>
              </a:rPr>
              <a:t>Aloka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Prosound</a:t>
            </a:r>
            <a:r>
              <a:rPr lang="en-US" sz="2000" b="1" dirty="0">
                <a:latin typeface="Times New Roman" pitchFamily="18" charset="0"/>
              </a:rPr>
              <a:t> α</a:t>
            </a:r>
            <a:r>
              <a:rPr lang="ru-RU" sz="2000" b="1" dirty="0">
                <a:latin typeface="Times New Roman" pitchFamily="18" charset="0"/>
              </a:rPr>
              <a:t>7</a:t>
            </a:r>
          </a:p>
        </p:txBody>
      </p:sp>
      <p:sp>
        <p:nvSpPr>
          <p:cNvPr id="60425" name="Text Box 9"/>
          <p:cNvSpPr txBox="1"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200">
                <a:latin typeface="Times New Roman" pitchFamily="18" charset="0"/>
              </a:rPr>
              <a:t>Кривая изменения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200">
                <a:latin typeface="Times New Roman" pitchFamily="18" charset="0"/>
              </a:rPr>
              <a:t> диаметра сосуда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560" y="1556792"/>
            <a:ext cx="3240087" cy="2089150"/>
            <a:chOff x="288" y="912"/>
            <a:chExt cx="3652" cy="2689"/>
          </a:xfrm>
        </p:grpSpPr>
        <p:graphicFrame>
          <p:nvGraphicFramePr>
            <p:cNvPr id="60421" name="Object 5"/>
            <p:cNvGraphicFramePr>
              <a:graphicFrameLocks noChangeAspect="1"/>
            </p:cNvGraphicFramePr>
            <p:nvPr/>
          </p:nvGraphicFramePr>
          <p:xfrm>
            <a:off x="288" y="912"/>
            <a:ext cx="3652" cy="2689"/>
          </p:xfrm>
          <a:graphic>
            <a:graphicData uri="http://schemas.openxmlformats.org/presentationml/2006/ole">
              <p:oleObj spid="_x0000_s1026" name="ビットマップ イメージ" r:id="rId4" imgW="5133333" imgH="3648584" progId="PBrush">
                <p:embed/>
              </p:oleObj>
            </a:graphicData>
          </a:graphic>
        </p:graphicFrame>
        <p:sp>
          <p:nvSpPr>
            <p:cNvPr id="60422" name="Line 6"/>
            <p:cNvSpPr>
              <a:spLocks noChangeAspect="1" noChangeShapeType="1"/>
            </p:cNvSpPr>
            <p:nvPr/>
          </p:nvSpPr>
          <p:spPr bwMode="auto">
            <a:xfrm>
              <a:off x="1109" y="998"/>
              <a:ext cx="0" cy="2376"/>
            </a:xfrm>
            <a:prstGeom prst="line">
              <a:avLst/>
            </a:prstGeom>
            <a:noFill/>
            <a:ln w="9525">
              <a:solidFill>
                <a:srgbClr val="F4581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Line 7"/>
            <p:cNvSpPr>
              <a:spLocks noChangeAspect="1" noChangeShapeType="1"/>
            </p:cNvSpPr>
            <p:nvPr/>
          </p:nvSpPr>
          <p:spPr bwMode="auto">
            <a:xfrm>
              <a:off x="1022" y="2769"/>
              <a:ext cx="216" cy="0"/>
            </a:xfrm>
            <a:prstGeom prst="line">
              <a:avLst/>
            </a:prstGeom>
            <a:noFill/>
            <a:ln w="28575">
              <a:solidFill>
                <a:srgbClr val="F4581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Line 8"/>
            <p:cNvSpPr>
              <a:spLocks noChangeAspect="1" noChangeShapeType="1"/>
            </p:cNvSpPr>
            <p:nvPr/>
          </p:nvSpPr>
          <p:spPr bwMode="auto">
            <a:xfrm>
              <a:off x="1008" y="2160"/>
              <a:ext cx="173" cy="0"/>
            </a:xfrm>
            <a:prstGeom prst="line">
              <a:avLst/>
            </a:prstGeom>
            <a:noFill/>
            <a:ln w="28575">
              <a:solidFill>
                <a:srgbClr val="F4581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0431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560" y="3933056"/>
            <a:ext cx="3240087" cy="2432050"/>
          </a:xfrm>
          <a:noFill/>
          <a:ln/>
        </p:spPr>
      </p:pic>
      <p:sp>
        <p:nvSpPr>
          <p:cNvPr id="12" name="Прямоугольник 11"/>
          <p:cNvSpPr/>
          <p:nvPr/>
        </p:nvSpPr>
        <p:spPr>
          <a:xfrm>
            <a:off x="3923928" y="2276872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b="1" dirty="0" smtClean="0">
                <a:ea typeface="ＭＳ Ｐゴシック" pitchFamily="50" charset="-128"/>
                <a:sym typeface="Symbol" pitchFamily="18" charset="2"/>
              </a:rPr>
              <a:t></a:t>
            </a:r>
            <a:r>
              <a:rPr kumimoji="1" lang="en-US" altLang="ja-JP" sz="1200" b="1" dirty="0" smtClean="0">
                <a:ea typeface="ＭＳ Ｐゴシック" pitchFamily="50" charset="-128"/>
              </a:rPr>
              <a:t> </a:t>
            </a:r>
            <a:r>
              <a:rPr kumimoji="1" lang="ru-RU" altLang="ja-JP" sz="1200" b="1" dirty="0" smtClean="0"/>
              <a:t>- </a:t>
            </a:r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параметр ригидности артерии: </a:t>
            </a:r>
          </a:p>
          <a:p>
            <a:pPr>
              <a:buFont typeface="Wingdings" pitchFamily="2" charset="2"/>
              <a:buNone/>
            </a:pPr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  <a:sym typeface="Symbol" pitchFamily="18" charset="2"/>
              </a:rPr>
              <a:t>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=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ln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(Ps / Pd) / [(Ds –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Dd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) /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Dd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]</a:t>
            </a:r>
            <a:endParaRPr kumimoji="1" lang="ru-RU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Вычисляется на основе измерений диаметра сосуда и кровяного давления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;</a:t>
            </a:r>
            <a:endParaRPr kumimoji="1" lang="ru-RU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Больше жесткость стенок сосуда - больше значение индекса </a:t>
            </a:r>
            <a:r>
              <a:rPr kumimoji="1" lang="ja-JP" altLang="en-US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  <a:sym typeface="Symbol" pitchFamily="18" charset="2"/>
              </a:rPr>
              <a:t>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  <a:sym typeface="Symbol" pitchFamily="18" charset="2"/>
              </a:rPr>
              <a:t>;</a:t>
            </a:r>
            <a:endParaRPr kumimoji="1" lang="ru-RU" altLang="ja-JP" sz="12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Мало зависит от величины кровяного давления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.</a:t>
            </a:r>
            <a:endParaRPr kumimoji="1" lang="ru-RU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kumimoji="1" lang="en-US" altLang="ja-JP" sz="1200" dirty="0" smtClean="0">
              <a:ea typeface="ＭＳ Ｐゴシック" pitchFamily="50" charset="-128"/>
            </a:endParaRPr>
          </a:p>
          <a:p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Ep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- модуль упругой деформации под давлением: </a:t>
            </a:r>
          </a:p>
          <a:p>
            <a:pPr>
              <a:buFont typeface="Wingdings" pitchFamily="2" charset="2"/>
              <a:buNone/>
            </a:pPr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Ep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= (Ps – Pd) / [(Ds –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Dd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) /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Dd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]</a:t>
            </a: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Вычисляется на основе измерений диаметра сосуда и кровяного  давления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;</a:t>
            </a:r>
            <a:endParaRPr kumimoji="1" lang="ru-RU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Меньше эластичность артерии - выше значение индекса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Ep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;</a:t>
            </a: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Заметно меняется в зависимости от величины кровяного давления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.</a:t>
            </a:r>
            <a:endParaRPr kumimoji="1" lang="ru-RU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kumimoji="1" lang="en-US" altLang="ja-JP" sz="1200" dirty="0" smtClean="0">
              <a:ea typeface="ＭＳ Ｐゴシック" pitchFamily="50" charset="-128"/>
            </a:endParaRPr>
          </a:p>
          <a:p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AC </a:t>
            </a:r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- растяжимость (податливость) артерии:  </a:t>
            </a:r>
          </a:p>
          <a:p>
            <a:pPr>
              <a:buFont typeface="Wingdings" pitchFamily="2" charset="2"/>
              <a:buNone/>
            </a:pPr>
            <a:r>
              <a:rPr kumimoji="1" lang="ru-RU" altLang="ja-JP" sz="1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AC = (Ds – </a:t>
            </a:r>
            <a:r>
              <a:rPr kumimoji="1" lang="en-US" altLang="ja-JP" sz="1200" b="1" dirty="0" err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Dd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) / [4</a:t>
            </a:r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(Ps – Pd)]</a:t>
            </a:r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Подсчитывается на основе измерения поперечной площади сосуда и кровяного давления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;</a:t>
            </a:r>
            <a:endParaRPr kumimoji="1" lang="ru-RU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ru-RU" altLang="ja-JP" sz="1200" b="1" dirty="0" smtClean="0">
                <a:latin typeface="Times New Roman" pitchFamily="18" charset="0"/>
                <a:cs typeface="Times New Roman" pitchFamily="18" charset="0"/>
              </a:rPr>
              <a:t>Чем больше растяжимость артерии, тем выше значение индекса </a:t>
            </a:r>
            <a:r>
              <a:rPr kumimoji="1" lang="en-US" altLang="ja-JP" sz="12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AC.</a:t>
            </a:r>
            <a:endParaRPr kumimoji="1" lang="en-US" altLang="ja-JP" sz="1200" b="1" dirty="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148478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Технология  </a:t>
            </a:r>
            <a:r>
              <a:rPr lang="en-US" sz="1600" b="1" dirty="0" smtClean="0">
                <a:latin typeface="Times New Roman" pitchFamily="18" charset="0"/>
              </a:rPr>
              <a:t>echo-tracking</a:t>
            </a:r>
            <a:r>
              <a:rPr lang="ru-RU" sz="1600" b="1" dirty="0" smtClean="0">
                <a:latin typeface="Times New Roman" pitchFamily="18" charset="0"/>
              </a:rPr>
              <a:t>  позволяет автоматически отслеживать движения стенки сосуда  и получать следующие параметры: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956</Words>
  <Application>Microsoft Office PowerPoint</Application>
  <PresentationFormat>Экран (4:3)</PresentationFormat>
  <Paragraphs>129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ビットマップ イメージ</vt:lpstr>
      <vt:lpstr>Изучение функционального состояния сосудистой стенки</vt:lpstr>
      <vt:lpstr>Основные направления :</vt:lpstr>
      <vt:lpstr>Комплексное изучение  и оценка артериальной жесткости</vt:lpstr>
      <vt:lpstr>Комплексное изучение  и оценка вазомоторной функции эндотелия (ВФЭ)</vt:lpstr>
      <vt:lpstr>Комплексное изучение показателей центральной   и периферической  гемодинамики</vt:lpstr>
      <vt:lpstr>Комплексное изучение показателей «сосудистого возраста»</vt:lpstr>
      <vt:lpstr>Изучение региональной артериальной жесткости. Метод - объемная сфигмография. Аппарат VaSera 1000 (Fukuda Denshi, Япония)</vt:lpstr>
      <vt:lpstr>Изучение региональной артериальной жесткости. Метод – аппланационная тонометрия. Аппарат SphygmoCor  (AtCor Medical)</vt:lpstr>
      <vt:lpstr>Изучение  локальной артериальной жёсткости. Метод -  ультразвуковое иссследование с применением технологии echo-tracking, аппарат Aloka Prosound α7</vt:lpstr>
      <vt:lpstr>Изучение вазомоторной функции эндотелия (ВФЭ).  Ультразвуковой метод оценки по Celermajer D.S. с применением технологии echo-tracking, аппарат Aloka Prosound α7</vt:lpstr>
      <vt:lpstr>Оценка ВФЭ при объёмной сфигмографии в пробе с реактивной постокклюзионной гиперемией. Аппарат VaSera 1000 (Fukuda Denshi, Япония)</vt:lpstr>
      <vt:lpstr>Оценка ВФЭ при пальцевой фотоплетизмографии  в пробе с реактивной постокклюзионной гиперемией, прибор АПК «Ангиоскан-01»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функционального состояния сосудистой стенки</dc:title>
  <dc:creator>user_2</dc:creator>
  <cp:lastModifiedBy>user_2</cp:lastModifiedBy>
  <cp:revision>77</cp:revision>
  <dcterms:created xsi:type="dcterms:W3CDTF">2018-02-05T11:15:28Z</dcterms:created>
  <dcterms:modified xsi:type="dcterms:W3CDTF">2018-02-19T12:57:47Z</dcterms:modified>
</cp:coreProperties>
</file>